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3" r:id="rId3"/>
    <p:sldId id="266" r:id="rId4"/>
    <p:sldId id="274" r:id="rId5"/>
    <p:sldId id="269" r:id="rId6"/>
    <p:sldId id="268" r:id="rId7"/>
    <p:sldId id="278" r:id="rId8"/>
    <p:sldId id="277" r:id="rId9"/>
    <p:sldId id="275" r:id="rId10"/>
    <p:sldId id="276" r:id="rId11"/>
    <p:sldId id="280" r:id="rId12"/>
    <p:sldId id="281" r:id="rId13"/>
    <p:sldId id="271" r:id="rId14"/>
    <p:sldId id="279" r:id="rId15"/>
    <p:sldId id="282" r:id="rId16"/>
    <p:sldId id="267" r:id="rId17"/>
    <p:sldId id="270" r:id="rId18"/>
    <p:sldId id="283" r:id="rId19"/>
    <p:sldId id="28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CC"/>
    <a:srgbClr val="FFDDBF"/>
    <a:srgbClr val="EBBB8A"/>
    <a:srgbClr val="E7B98A"/>
    <a:srgbClr val="050403"/>
    <a:srgbClr val="FFFF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9" autoAdjust="0"/>
    <p:restoredTop sz="77540" autoAdjust="0"/>
  </p:normalViewPr>
  <p:slideViewPr>
    <p:cSldViewPr>
      <p:cViewPr>
        <p:scale>
          <a:sx n="100" d="100"/>
          <a:sy n="100" d="100"/>
        </p:scale>
        <p:origin x="-68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6DC0DCC-9F60-4A94-9D94-5678DC798CD7}" type="datetimeFigureOut">
              <a:rPr lang="ru-RU"/>
              <a:pPr>
                <a:defRPr/>
              </a:pPr>
              <a:t>11.05.2013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A0BDE58-A032-4A8F-AE3A-29DB85AA7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014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Адрес рисунка:  </a:t>
            </a:r>
            <a:r>
              <a:rPr lang="en-US" smtClean="0"/>
              <a:t>http://www.hist.msu.ru/ER/Etext/hammurap.jpg</a:t>
            </a: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4F9241-27DC-47BE-B235-F020425E408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EC3EC5-D891-405D-9860-7D69BD93C20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Адрес карты </a:t>
            </a:r>
            <a:r>
              <a:rPr lang="en-US" smtClean="0"/>
              <a:t>http://savepic.net/1689941.jpg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40A0DB-7BDD-4478-82BF-4008E33FFA8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Адрес карты </a:t>
            </a:r>
            <a:r>
              <a:rPr lang="en-US" smtClean="0"/>
              <a:t>http://savepic.net/1689941.jpg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E6CFC2-BF73-4F98-A136-2DA3EA0B871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Адрес карты </a:t>
            </a:r>
            <a:r>
              <a:rPr lang="en-US" smtClean="0"/>
              <a:t>http://savepic.net/1689941.jpg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Необходимо подсказать ученикам воспользоваться картой на стр. 86, указать что оловянные рудники расположены на Британских островах. </a:t>
            </a:r>
          </a:p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9A1120-91BA-4518-9C25-8ADAA2562D9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 (рабочая тетрадь стр. 67). Формулировка задания изменена по сравнению с рабочей тетрадью</a:t>
            </a:r>
          </a:p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осуществляется при помощи встроенных средств </a:t>
            </a:r>
            <a:r>
              <a:rPr lang="en-US" smtClean="0"/>
              <a:t>Microsoft PPT</a:t>
            </a: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B44166-7DE1-4C6F-919F-49CAC176072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вопроса и возникновение карты</a:t>
            </a:r>
          </a:p>
          <a:p>
            <a:pPr>
              <a:spcBef>
                <a:spcPct val="0"/>
              </a:spcBef>
            </a:pPr>
            <a:r>
              <a:rPr lang="ru-RU" smtClean="0"/>
              <a:t>Кнопка «вперед» дает возможность перейти на слайд 10 минуя программный уровень</a:t>
            </a:r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1C7B5F-85A0-4715-A470-ED80124BC5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вопроса и возникновение карты</a:t>
            </a:r>
          </a:p>
          <a:p>
            <a:pPr>
              <a:spcBef>
                <a:spcPct val="0"/>
              </a:spcBef>
            </a:pPr>
            <a:r>
              <a:rPr lang="ru-RU" smtClean="0"/>
              <a:t>Слайды 10-11 являются скрытыми и посвящены Финикии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734131-7CBB-4393-A852-538987C334D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Адрес карты </a:t>
            </a:r>
            <a:r>
              <a:rPr lang="en-US" smtClean="0"/>
              <a:t>http://savepic.net/1689941.jpg</a:t>
            </a: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74D8E7-E9DF-42D3-AB69-0504C207744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Переход на слайд 13 происходит по кнопке</a:t>
            </a:r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8CCE8C-179E-4EB1-B115-EE12C565212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BB0871-20F4-46B0-ACEE-FABE88E30E3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Кнопка «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i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» позволяет перейти на скрытые слайды 12-13, содержащие информацию о финикийцах</a:t>
            </a:r>
          </a:p>
          <a:p>
            <a:pPr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BC0D3-6399-4E4C-9965-336D31F9722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236F84-DBE4-449A-B6FF-4A266DBFD67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4C0BB-0ECD-43E9-87EF-0FC1B58B490E}" type="datetimeFigureOut">
              <a:rPr lang="ru-RU"/>
              <a:pPr>
                <a:defRPr/>
              </a:pPr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DD9E8-ABB0-4AC1-8CD7-5A6757B10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AE176-D947-42BE-B348-89CE13690571}" type="datetimeFigureOut">
              <a:rPr lang="ru-RU"/>
              <a:pPr>
                <a:defRPr/>
              </a:pPr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9F63A-5479-4925-9CF4-EF1A231B7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B1076-77A1-4492-8C02-ACD8BB767622}" type="datetimeFigureOut">
              <a:rPr lang="ru-RU"/>
              <a:pPr>
                <a:defRPr/>
              </a:pPr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A3D48-6FCF-4B32-B8CD-CF360C555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5" name="Рисунок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0" y="6443663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4A39B-3973-4FE0-9A13-2DA8EE9E189E}" type="datetimeFigureOut">
              <a:rPr lang="ru-RU"/>
              <a:pPr>
                <a:defRPr/>
              </a:pPr>
              <a:t>11.05.2013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1A07B-505B-4F0B-BE68-A66D698B5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0BD14-2490-4DCF-A1F9-57727F01C85F}" type="datetimeFigureOut">
              <a:rPr lang="ru-RU"/>
              <a:pPr>
                <a:defRPr/>
              </a:pPr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5934D-D287-490D-8A42-2E3AA6401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Рисунок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0" y="6443663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791C2-DCB7-4343-9085-E99ED278AE83}" type="datetimeFigureOut">
              <a:rPr lang="ru-RU"/>
              <a:pPr>
                <a:defRPr/>
              </a:pPr>
              <a:t>11.05.2013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E0299-6291-4C71-B8E4-4DDFCDE97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3F0DF-9A4E-4089-8E5D-3C2E56903ADA}" type="datetimeFigureOut">
              <a:rPr lang="ru-RU"/>
              <a:pPr>
                <a:defRPr/>
              </a:pPr>
              <a:t>11.05.2013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4104-4BC9-45CE-9819-59AD1D792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0" y="6444000"/>
            <a:ext cx="9144000" cy="4319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E9F7F-E7F3-446B-9376-CB8373DFA196}" type="datetimeFigureOut">
              <a:rPr lang="ru-RU"/>
              <a:pPr>
                <a:defRPr/>
              </a:pPr>
              <a:t>11.05.2013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3335C-C0B9-4CE7-AEAD-08FF9CC36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0" y="6443663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B0651-FB2C-43D0-804D-4802ECA2ED94}" type="datetimeFigureOut">
              <a:rPr lang="ru-RU"/>
              <a:pPr>
                <a:defRPr/>
              </a:pPr>
              <a:t>11.05.2013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C5939-1B8E-4DB2-BEB8-8BC2D7120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92DF5-A90C-418A-A636-B4521DA158F1}" type="datetimeFigureOut">
              <a:rPr lang="ru-RU"/>
              <a:pPr>
                <a:defRPr/>
              </a:pPr>
              <a:t>11.05.2013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F98AC-DB46-48EC-93F7-76D787EF8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4335B-064C-4F02-A92E-C6F32B4EFB47}" type="datetimeFigureOut">
              <a:rPr lang="ru-RU"/>
              <a:pPr>
                <a:defRPr/>
              </a:pPr>
              <a:t>11.05.2013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8F60A-D1A6-4D0B-979A-96F032F9B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529444-F230-475D-9702-7CCD52BA6211}" type="datetimeFigureOut">
              <a:rPr lang="ru-RU"/>
              <a:pPr>
                <a:defRPr/>
              </a:pPr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4E1960-AC88-42AE-9E46-03CBCDE55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73" r:id="rId4"/>
    <p:sldLayoutId id="2147483669" r:id="rId5"/>
    <p:sldLayoutId id="2147483674" r:id="rId6"/>
    <p:sldLayoutId id="2147483675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8.jpeg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0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413"/>
            <a:ext cx="7772400" cy="147002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ЗАКОНЫ ВАВИЛОНСКОГО ЦАРСТВА</a:t>
            </a:r>
            <a:endParaRPr lang="ru-RU" dirty="0"/>
          </a:p>
        </p:txBody>
      </p:sp>
      <p:pic>
        <p:nvPicPr>
          <p:cNvPr id="14338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80513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2565400"/>
            <a:ext cx="2976562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9723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69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9719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ОСОБЫЙ ПУТЬ ФИНИКИЙЦЕВ</a:t>
            </a:r>
            <a:endParaRPr lang="ru-RU" sz="3600" dirty="0"/>
          </a:p>
        </p:txBody>
      </p:sp>
      <p:grpSp>
        <p:nvGrpSpPr>
          <p:cNvPr id="29700" name="Группа 5"/>
          <p:cNvGrpSpPr>
            <a:grpSpLocks/>
          </p:cNvGrpSpPr>
          <p:nvPr/>
        </p:nvGrpSpPr>
        <p:grpSpPr bwMode="auto">
          <a:xfrm>
            <a:off x="252413" y="981075"/>
            <a:ext cx="8639175" cy="1076325"/>
            <a:chOff x="252000" y="1271662"/>
            <a:chExt cx="8640000" cy="1077218"/>
          </a:xfrm>
        </p:grpSpPr>
        <p:sp>
          <p:nvSpPr>
            <p:cNvPr id="29714" name="Прямоугольник 2"/>
            <p:cNvSpPr>
              <a:spLocks noChangeArrowheads="1"/>
            </p:cNvSpPr>
            <p:nvPr/>
          </p:nvSpPr>
          <p:spPr bwMode="auto">
            <a:xfrm>
              <a:off x="252000" y="1271662"/>
              <a:ext cx="8640000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>
                  <a:latin typeface="Comic Sans MS" pitchFamily="66" charset="0"/>
                </a:rPr>
                <a:t>	Исходя из названия, сформулируй главный вопрос к материалу.</a:t>
              </a:r>
            </a:p>
          </p:txBody>
        </p:sp>
        <p:sp>
          <p:nvSpPr>
            <p:cNvPr id="19" name="Овал 18"/>
            <p:cNvSpPr>
              <a:spLocks noChangeAspect="1"/>
            </p:cNvSpPr>
            <p:nvPr/>
          </p:nvSpPr>
          <p:spPr>
            <a:xfrm>
              <a:off x="720000" y="1440000"/>
              <a:ext cx="288000" cy="288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796" tIns="409271" rIns="10794" bIns="409269" spcCol="1270" anchor="ctr"/>
            <a:lstStyle/>
            <a:p>
              <a:pPr algn="ctr" defTabSz="7556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600" dirty="0"/>
            </a:p>
          </p:txBody>
        </p:sp>
      </p:grpSp>
      <p:grpSp>
        <p:nvGrpSpPr>
          <p:cNvPr id="29701" name="Группа 4"/>
          <p:cNvGrpSpPr>
            <a:grpSpLocks/>
          </p:cNvGrpSpPr>
          <p:nvPr/>
        </p:nvGrpSpPr>
        <p:grpSpPr bwMode="auto">
          <a:xfrm>
            <a:off x="252413" y="2135188"/>
            <a:ext cx="8639175" cy="1077912"/>
            <a:chOff x="252000" y="2711822"/>
            <a:chExt cx="8640000" cy="1077218"/>
          </a:xfrm>
        </p:grpSpPr>
        <p:sp>
          <p:nvSpPr>
            <p:cNvPr id="29710" name="Прямоугольник 3"/>
            <p:cNvSpPr>
              <a:spLocks noChangeArrowheads="1"/>
            </p:cNvSpPr>
            <p:nvPr/>
          </p:nvSpPr>
          <p:spPr bwMode="auto">
            <a:xfrm>
              <a:off x="252000" y="2711822"/>
              <a:ext cx="8640000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>
                  <a:latin typeface="Comic Sans MS" pitchFamily="66" charset="0"/>
                </a:rPr>
                <a:t>	Найди отличия финикийцев от других жителей Западной Азии.</a:t>
              </a:r>
            </a:p>
          </p:txBody>
        </p:sp>
        <p:sp>
          <p:nvSpPr>
            <p:cNvPr id="21" name="Овал 20"/>
            <p:cNvSpPr>
              <a:spLocks noChangeAspect="1"/>
            </p:cNvSpPr>
            <p:nvPr/>
          </p:nvSpPr>
          <p:spPr>
            <a:xfrm>
              <a:off x="720000" y="2844000"/>
              <a:ext cx="288000" cy="28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796" tIns="409270" rIns="10794" bIns="409269" spcCol="1270" anchor="ctr"/>
            <a:lstStyle/>
            <a:p>
              <a:pPr algn="ctr" defTabSz="7556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600" dirty="0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1169149" y="3249240"/>
            <a:ext cx="2609344" cy="2160000"/>
          </a:xfrm>
          <a:prstGeom prst="roundRect">
            <a:avLst>
              <a:gd name="adj" fmla="val 9812"/>
            </a:avLst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email">
            <a:extLst/>
          </a:blip>
          <a:srcRect/>
          <a:stretch>
            <a:fillRect/>
          </a:stretch>
        </p:blipFill>
        <p:spPr bwMode="auto">
          <a:xfrm>
            <a:off x="5708614" y="3249240"/>
            <a:ext cx="839011" cy="2160000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/>
          </a:blip>
          <a:srcRect/>
          <a:stretch>
            <a:fillRect/>
          </a:stretch>
        </p:blipFill>
        <p:spPr bwMode="auto">
          <a:xfrm>
            <a:off x="7576477" y="3287012"/>
            <a:ext cx="1214330" cy="2160000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658813" y="5516563"/>
            <a:ext cx="3913187" cy="9207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Финикийские корабли в Египте. Соврем. рисунок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08625" y="5516563"/>
            <a:ext cx="3527425" cy="9207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Стеклянные сосуды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финикийцев</a:t>
            </a:r>
          </a:p>
        </p:txBody>
      </p:sp>
      <p:sp>
        <p:nvSpPr>
          <p:cNvPr id="22" name="Управляющая кнопка: далее 21">
            <a:hlinkClick r:id="rId8" action="ppaction://hlinksldjump" highlightClick="1"/>
          </p:cNvPr>
          <p:cNvSpPr/>
          <p:nvPr/>
        </p:nvSpPr>
        <p:spPr>
          <a:xfrm>
            <a:off x="8712000" y="6444000"/>
            <a:ext cx="360000" cy="360000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 w="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300" dirty="0"/>
              <a:t>ЗАКОНЫ «СИЯЮЩЕЙ СПРАВЕДЛИВОСТИ»</a:t>
            </a:r>
            <a:endParaRPr lang="ru-RU" sz="32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2000" y="972000"/>
            <a:ext cx="8640000" cy="3060978"/>
          </a:xfrm>
          <a:prstGeom prst="roundRect">
            <a:avLst>
              <a:gd name="adj" fmla="val 10576"/>
            </a:avLst>
          </a:prstGeom>
          <a:blipFill>
            <a:blip r:embed="rId3"/>
            <a:tile tx="0" ty="0" sx="100000" sy="100000" flip="none" algn="tl"/>
          </a:blip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400">
                <a:latin typeface="Comic Sans MS" pitchFamily="66" charset="0"/>
              </a:rPr>
              <a:t>Отметь соответствующими цифрами на ленте времени следующие даты:</a:t>
            </a:r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pPr indent="357188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1 </a:t>
            </a:r>
            <a:r>
              <a:rPr lang="ru-RU" sz="2400">
                <a:latin typeface="Comic Sans MS" pitchFamily="66" charset="0"/>
              </a:rPr>
              <a:t>– 745–727 гг. до н.э. </a:t>
            </a:r>
          </a:p>
          <a:p>
            <a:pPr indent="357188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2</a:t>
            </a:r>
            <a:r>
              <a:rPr lang="ru-RU" sz="2400">
                <a:latin typeface="Comic Sans MS" pitchFamily="66" charset="0"/>
              </a:rPr>
              <a:t> – 3000 гг. до н.э.</a:t>
            </a:r>
          </a:p>
          <a:p>
            <a:pPr indent="357188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3</a:t>
            </a:r>
            <a:r>
              <a:rPr lang="ru-RU" sz="2400">
                <a:latin typeface="Comic Sans MS" pitchFamily="66" charset="0"/>
              </a:rPr>
              <a:t> – 1792–1750 гг. до н.э. </a:t>
            </a:r>
          </a:p>
          <a:p>
            <a:pPr indent="357188"/>
            <a:r>
              <a:rPr lang="ru-RU" sz="2400">
                <a:latin typeface="Comic Sans MS" pitchFamily="66" charset="0"/>
              </a:rPr>
              <a:t>Обведи ту из них, которой соответствует правление и создание законов вавилонского царя Хаммурапи.</a:t>
            </a:r>
          </a:p>
        </p:txBody>
      </p:sp>
      <p:grpSp>
        <p:nvGrpSpPr>
          <p:cNvPr id="31749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1818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750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1814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1820" name="Group 76"/>
          <p:cNvGraphicFramePr>
            <a:graphicFrameLocks noGrp="1"/>
          </p:cNvGraphicFramePr>
          <p:nvPr/>
        </p:nvGraphicFramePr>
        <p:xfrm>
          <a:off x="252413" y="5400675"/>
          <a:ext cx="8615362" cy="1383030"/>
        </p:xfrm>
        <a:graphic>
          <a:graphicData uri="http://schemas.openxmlformats.org/drawingml/2006/table">
            <a:tbl>
              <a:tblPr/>
              <a:tblGrid>
                <a:gridCol w="574675"/>
                <a:gridCol w="860425"/>
                <a:gridCol w="719137"/>
                <a:gridCol w="717550"/>
                <a:gridCol w="717550"/>
                <a:gridCol w="719138"/>
                <a:gridCol w="717550"/>
                <a:gridCol w="717550"/>
                <a:gridCol w="717550"/>
                <a:gridCol w="719137"/>
                <a:gridCol w="717550"/>
                <a:gridCol w="717550"/>
              </a:tblGrid>
              <a:tr h="371475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1 тысячелетие до н.э.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Наша эра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1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2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</a:tr>
            </a:tbl>
          </a:graphicData>
        </a:graphic>
      </p:graphicFrame>
      <p:sp>
        <p:nvSpPr>
          <p:cNvPr id="16" name="Стрелка влево 4"/>
          <p:cNvSpPr/>
          <p:nvPr/>
        </p:nvSpPr>
        <p:spPr>
          <a:xfrm>
            <a:off x="265113" y="4824413"/>
            <a:ext cx="8632825" cy="684212"/>
          </a:xfrm>
          <a:custGeom>
            <a:avLst/>
            <a:gdLst>
              <a:gd name="connsiteX0" fmla="*/ 0 w 8455109"/>
              <a:gd name="connsiteY0" fmla="*/ 144016 h 288032"/>
              <a:gd name="connsiteX1" fmla="*/ 144016 w 8455109"/>
              <a:gd name="connsiteY1" fmla="*/ 0 h 288032"/>
              <a:gd name="connsiteX2" fmla="*/ 144016 w 8455109"/>
              <a:gd name="connsiteY2" fmla="*/ 72008 h 288032"/>
              <a:gd name="connsiteX3" fmla="*/ 8455109 w 8455109"/>
              <a:gd name="connsiteY3" fmla="*/ 72008 h 288032"/>
              <a:gd name="connsiteX4" fmla="*/ 8455109 w 8455109"/>
              <a:gd name="connsiteY4" fmla="*/ 216024 h 288032"/>
              <a:gd name="connsiteX5" fmla="*/ 144016 w 8455109"/>
              <a:gd name="connsiteY5" fmla="*/ 216024 h 288032"/>
              <a:gd name="connsiteX6" fmla="*/ 144016 w 8455109"/>
              <a:gd name="connsiteY6" fmla="*/ 288032 h 288032"/>
              <a:gd name="connsiteX7" fmla="*/ 0 w 8455109"/>
              <a:gd name="connsiteY7" fmla="*/ 144016 h 288032"/>
              <a:gd name="connsiteX0" fmla="*/ 0 w 8614135"/>
              <a:gd name="connsiteY0" fmla="*/ 449695 h 593711"/>
              <a:gd name="connsiteX1" fmla="*/ 144016 w 8614135"/>
              <a:gd name="connsiteY1" fmla="*/ 305679 h 593711"/>
              <a:gd name="connsiteX2" fmla="*/ 144016 w 8614135"/>
              <a:gd name="connsiteY2" fmla="*/ 377687 h 593711"/>
              <a:gd name="connsiteX3" fmla="*/ 8614135 w 8614135"/>
              <a:gd name="connsiteY3" fmla="*/ 0 h 593711"/>
              <a:gd name="connsiteX4" fmla="*/ 8455109 w 8614135"/>
              <a:gd name="connsiteY4" fmla="*/ 521703 h 593711"/>
              <a:gd name="connsiteX5" fmla="*/ 144016 w 8614135"/>
              <a:gd name="connsiteY5" fmla="*/ 521703 h 593711"/>
              <a:gd name="connsiteX6" fmla="*/ 144016 w 8614135"/>
              <a:gd name="connsiteY6" fmla="*/ 593711 h 593711"/>
              <a:gd name="connsiteX7" fmla="*/ 0 w 8614135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144016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144016 w 8634014"/>
              <a:gd name="connsiteY5" fmla="*/ 52170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144016 w 8634014"/>
              <a:gd name="connsiteY5" fmla="*/ 52170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4014" h="706870">
                <a:moveTo>
                  <a:pt x="0" y="706870"/>
                </a:moveTo>
                <a:lnTo>
                  <a:pt x="144016" y="305679"/>
                </a:lnTo>
                <a:lnTo>
                  <a:pt x="248791" y="453887"/>
                </a:lnTo>
                <a:cubicBezTo>
                  <a:pt x="1424339" y="-63807"/>
                  <a:pt x="6769352" y="464400"/>
                  <a:pt x="8614135" y="0"/>
                </a:cubicBezTo>
                <a:lnTo>
                  <a:pt x="8634014" y="124138"/>
                </a:lnTo>
                <a:cubicBezTo>
                  <a:pt x="6382969" y="604816"/>
                  <a:pt x="2288215" y="53576"/>
                  <a:pt x="315466" y="559803"/>
                </a:cubicBezTo>
                <a:lnTo>
                  <a:pt x="401191" y="660386"/>
                </a:lnTo>
                <a:lnTo>
                  <a:pt x="0" y="70687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50825" y="4176713"/>
          <a:ext cx="864048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120"/>
                <a:gridCol w="2160120"/>
                <a:gridCol w="2160120"/>
                <a:gridCol w="2160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тыс. до н.э. 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тыс. до н.э. 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тыс. до н.э. 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 тыс. до н.э.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252000" y="980728"/>
            <a:ext cx="8640000" cy="3060978"/>
          </a:xfrm>
          <a:prstGeom prst="roundRect">
            <a:avLst>
              <a:gd name="adj" fmla="val 10576"/>
            </a:avLst>
          </a:prstGeom>
          <a:blipFill>
            <a:blip r:embed="rId3"/>
            <a:tile tx="0" ty="0" sx="100000" sy="100000" flip="none" algn="tl"/>
          </a:blip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600">
                <a:latin typeface="Comic Sans MS" pitchFamily="66" charset="0"/>
              </a:rPr>
              <a:t>Подсчитай, сколько тысячелетий назад правил вавилонский царь Хаммурапи.</a:t>
            </a:r>
          </a:p>
          <a:p>
            <a:pPr indent="357188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Максимальный уровень. </a:t>
            </a:r>
            <a:r>
              <a:rPr lang="ru-RU" sz="2600">
                <a:latin typeface="Comic Sans MS" pitchFamily="66" charset="0"/>
              </a:rPr>
              <a:t>Отметь цифрой </a:t>
            </a:r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4</a:t>
            </a:r>
            <a:r>
              <a:rPr lang="ru-RU" sz="2600">
                <a:latin typeface="Comic Sans MS" pitchFamily="66" charset="0"/>
              </a:rPr>
              <a:t> на ленте времени ещё какое-нибудь известное тебе событие из истории Вавилонского царства, не изученное на уроках.</a:t>
            </a:r>
          </a:p>
        </p:txBody>
      </p:sp>
      <p:grpSp>
        <p:nvGrpSpPr>
          <p:cNvPr id="3379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3866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79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3862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3868" name="Group 76"/>
          <p:cNvGraphicFramePr>
            <a:graphicFrameLocks noGrp="1"/>
          </p:cNvGraphicFramePr>
          <p:nvPr/>
        </p:nvGraphicFramePr>
        <p:xfrm>
          <a:off x="252413" y="5400675"/>
          <a:ext cx="8615362" cy="1383030"/>
        </p:xfrm>
        <a:graphic>
          <a:graphicData uri="http://schemas.openxmlformats.org/drawingml/2006/table">
            <a:tbl>
              <a:tblPr/>
              <a:tblGrid>
                <a:gridCol w="574675"/>
                <a:gridCol w="860425"/>
                <a:gridCol w="719137"/>
                <a:gridCol w="717550"/>
                <a:gridCol w="717550"/>
                <a:gridCol w="719138"/>
                <a:gridCol w="717550"/>
                <a:gridCol w="717550"/>
                <a:gridCol w="717550"/>
                <a:gridCol w="719137"/>
                <a:gridCol w="717550"/>
                <a:gridCol w="717550"/>
              </a:tblGrid>
              <a:tr h="371475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1 тысячелетие до н.э.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Наша эра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1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2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300" dirty="0"/>
              <a:t>ЗАКОНЫ «СИЯЮЩЕЙ СПРАВЕДЛИВОСТИ»</a:t>
            </a:r>
            <a:endParaRPr lang="ru-RU" sz="3200" dirty="0"/>
          </a:p>
        </p:txBody>
      </p:sp>
      <p:sp>
        <p:nvSpPr>
          <p:cNvPr id="16" name="Стрелка влево 4"/>
          <p:cNvSpPr/>
          <p:nvPr/>
        </p:nvSpPr>
        <p:spPr>
          <a:xfrm>
            <a:off x="265113" y="4824413"/>
            <a:ext cx="8632825" cy="684212"/>
          </a:xfrm>
          <a:custGeom>
            <a:avLst/>
            <a:gdLst>
              <a:gd name="connsiteX0" fmla="*/ 0 w 8455109"/>
              <a:gd name="connsiteY0" fmla="*/ 144016 h 288032"/>
              <a:gd name="connsiteX1" fmla="*/ 144016 w 8455109"/>
              <a:gd name="connsiteY1" fmla="*/ 0 h 288032"/>
              <a:gd name="connsiteX2" fmla="*/ 144016 w 8455109"/>
              <a:gd name="connsiteY2" fmla="*/ 72008 h 288032"/>
              <a:gd name="connsiteX3" fmla="*/ 8455109 w 8455109"/>
              <a:gd name="connsiteY3" fmla="*/ 72008 h 288032"/>
              <a:gd name="connsiteX4" fmla="*/ 8455109 w 8455109"/>
              <a:gd name="connsiteY4" fmla="*/ 216024 h 288032"/>
              <a:gd name="connsiteX5" fmla="*/ 144016 w 8455109"/>
              <a:gd name="connsiteY5" fmla="*/ 216024 h 288032"/>
              <a:gd name="connsiteX6" fmla="*/ 144016 w 8455109"/>
              <a:gd name="connsiteY6" fmla="*/ 288032 h 288032"/>
              <a:gd name="connsiteX7" fmla="*/ 0 w 8455109"/>
              <a:gd name="connsiteY7" fmla="*/ 144016 h 288032"/>
              <a:gd name="connsiteX0" fmla="*/ 0 w 8614135"/>
              <a:gd name="connsiteY0" fmla="*/ 449695 h 593711"/>
              <a:gd name="connsiteX1" fmla="*/ 144016 w 8614135"/>
              <a:gd name="connsiteY1" fmla="*/ 305679 h 593711"/>
              <a:gd name="connsiteX2" fmla="*/ 144016 w 8614135"/>
              <a:gd name="connsiteY2" fmla="*/ 377687 h 593711"/>
              <a:gd name="connsiteX3" fmla="*/ 8614135 w 8614135"/>
              <a:gd name="connsiteY3" fmla="*/ 0 h 593711"/>
              <a:gd name="connsiteX4" fmla="*/ 8455109 w 8614135"/>
              <a:gd name="connsiteY4" fmla="*/ 521703 h 593711"/>
              <a:gd name="connsiteX5" fmla="*/ 144016 w 8614135"/>
              <a:gd name="connsiteY5" fmla="*/ 521703 h 593711"/>
              <a:gd name="connsiteX6" fmla="*/ 144016 w 8614135"/>
              <a:gd name="connsiteY6" fmla="*/ 593711 h 593711"/>
              <a:gd name="connsiteX7" fmla="*/ 0 w 8614135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144016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144016 w 8634014"/>
              <a:gd name="connsiteY5" fmla="*/ 52170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144016 w 8634014"/>
              <a:gd name="connsiteY5" fmla="*/ 52170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4014" h="706870">
                <a:moveTo>
                  <a:pt x="0" y="706870"/>
                </a:moveTo>
                <a:lnTo>
                  <a:pt x="144016" y="305679"/>
                </a:lnTo>
                <a:lnTo>
                  <a:pt x="248791" y="453887"/>
                </a:lnTo>
                <a:cubicBezTo>
                  <a:pt x="1424339" y="-63807"/>
                  <a:pt x="6769352" y="464400"/>
                  <a:pt x="8614135" y="0"/>
                </a:cubicBezTo>
                <a:lnTo>
                  <a:pt x="8634014" y="124138"/>
                </a:lnTo>
                <a:cubicBezTo>
                  <a:pt x="6382969" y="604816"/>
                  <a:pt x="2288215" y="53576"/>
                  <a:pt x="315466" y="559803"/>
                </a:cubicBezTo>
                <a:lnTo>
                  <a:pt x="401191" y="660386"/>
                </a:lnTo>
                <a:lnTo>
                  <a:pt x="0" y="70687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50825" y="4176713"/>
          <a:ext cx="864048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120"/>
                <a:gridCol w="2160120"/>
                <a:gridCol w="2160120"/>
                <a:gridCol w="2160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тыс. до н.э. 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тыс. до н.э. 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тыс. до н.э. 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 тыс. до н.э.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300" dirty="0"/>
              <a:t>ЗАКОНЫ «СИЯЮЩЕЙ СПРАВЕДЛИВОСТИ</a:t>
            </a:r>
            <a:r>
              <a:rPr lang="ru-RU" sz="3200" spc="-300" dirty="0" smtClean="0"/>
              <a:t>»</a:t>
            </a:r>
            <a:endParaRPr lang="ru-RU" sz="3200" spc="-300" dirty="0"/>
          </a:p>
        </p:txBody>
      </p:sp>
      <p:grpSp>
        <p:nvGrpSpPr>
          <p:cNvPr id="35842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5857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843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5853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844" name="Группа 3"/>
          <p:cNvGrpSpPr>
            <a:grpSpLocks/>
          </p:cNvGrpSpPr>
          <p:nvPr/>
        </p:nvGrpSpPr>
        <p:grpSpPr bwMode="auto">
          <a:xfrm>
            <a:off x="252413" y="1785938"/>
            <a:ext cx="8639175" cy="3371850"/>
            <a:chOff x="252000" y="1340768"/>
            <a:chExt cx="8640000" cy="337113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52000" y="1340768"/>
              <a:ext cx="8640000" cy="3371136"/>
            </a:xfrm>
            <a:prstGeom prst="roundRect">
              <a:avLst/>
            </a:prstGeom>
            <a:blipFill>
              <a:blip r:embed="rId5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	В чём ваши представления (людей XXI века) о справедливости и равенстве людей совпадают с представлениями вавилонского царя Хаммурапи, а в чём – нет? Сделайте вывод по проблеме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урока.</a:t>
              </a:r>
            </a:p>
          </p:txBody>
        </p:sp>
        <p:sp>
          <p:nvSpPr>
            <p:cNvPr id="19" name="Овал 18"/>
            <p:cNvSpPr>
              <a:spLocks noChangeAspect="1"/>
            </p:cNvSpPr>
            <p:nvPr/>
          </p:nvSpPr>
          <p:spPr>
            <a:xfrm>
              <a:off x="1007632" y="1664832"/>
              <a:ext cx="252000" cy="252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200" dirty="0"/>
            </a:p>
          </p:txBody>
        </p:sp>
        <p:pic>
          <p:nvPicPr>
            <p:cNvPr id="35851" name="Рисунок 19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4407" y="1628800"/>
              <a:ext cx="332312" cy="3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300" dirty="0"/>
              <a:t>ЗАКОНЫ «СИЯЮЩЕЙ СПРАВЕДЛИВОСТИ</a:t>
            </a:r>
            <a:r>
              <a:rPr lang="ru-RU" sz="3200" spc="-300" dirty="0" smtClean="0"/>
              <a:t>»</a:t>
            </a:r>
            <a:endParaRPr lang="ru-RU" sz="3200" spc="-300" dirty="0"/>
          </a:p>
        </p:txBody>
      </p:sp>
      <p:grpSp>
        <p:nvGrpSpPr>
          <p:cNvPr id="3789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7914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89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7910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7917" name="Group 29"/>
          <p:cNvGraphicFramePr>
            <a:graphicFrameLocks noGrp="1"/>
          </p:cNvGraphicFramePr>
          <p:nvPr/>
        </p:nvGraphicFramePr>
        <p:xfrm>
          <a:off x="252413" y="4292600"/>
          <a:ext cx="8640762" cy="2377440"/>
        </p:xfrm>
        <a:graphic>
          <a:graphicData uri="http://schemas.openxmlformats.org/drawingml/2006/table">
            <a:tbl>
              <a:tblPr/>
              <a:tblGrid>
                <a:gridCol w="2879725"/>
                <a:gridCol w="2879725"/>
                <a:gridCol w="288131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(мнение)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Я считаю, что__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_____________,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Но, с другой стороны,______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_____________,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потому что 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______________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потому что 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252000" y="1052736"/>
            <a:ext cx="8640000" cy="2962513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Прочитай статьи законов Хаммурапи, запиши своё мнение: в чём твои представления (человека XXI века) о справедливости и равенстве людей совпадают с представлениями вавилонского царя, а в чём — нет?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1196752"/>
            <a:ext cx="8640000" cy="200906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Оцени справедливость этих законов с точки зрения свободных вавилонян — современников Хаммурапи.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300" dirty="0"/>
              <a:t>ЗАКОНЫ «СИЯЮЩЕЙ СПРАВЕДЛИВОСТИ</a:t>
            </a:r>
            <a:r>
              <a:rPr lang="ru-RU" sz="3200" spc="-300" dirty="0" smtClean="0"/>
              <a:t>»</a:t>
            </a:r>
            <a:endParaRPr lang="ru-RU" sz="3200" spc="-300" dirty="0"/>
          </a:p>
        </p:txBody>
      </p:sp>
      <p:grpSp>
        <p:nvGrpSpPr>
          <p:cNvPr id="3891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8935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1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8931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8937" name="Group 25"/>
          <p:cNvGraphicFramePr>
            <a:graphicFrameLocks noGrp="1"/>
          </p:cNvGraphicFramePr>
          <p:nvPr/>
        </p:nvGraphicFramePr>
        <p:xfrm>
          <a:off x="252413" y="3573463"/>
          <a:ext cx="8639175" cy="2743200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64669" y="1720328"/>
            <a:ext cx="8640000" cy="3507343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 ЦАРЕ ХАММУРАПИ ВАВИЛОНСКОЕ ЦАРСТВО СТАЛО САМОЙ СИЛЬНОЙ И РАЗВИТОЙ ДЕРЖАВОЙ ЗАПАДНОЙ АЗИИ.</a:t>
            </a:r>
          </a:p>
        </p:txBody>
      </p:sp>
      <p:grpSp>
        <p:nvGrpSpPr>
          <p:cNvPr id="3993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9946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93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9942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65225"/>
            <a:ext cx="9144000" cy="571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64669" y="936000"/>
            <a:ext cx="8627811" cy="173664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+mn-lt"/>
              </a:rPr>
              <a:t>Необходимый уровень. </a:t>
            </a:r>
            <a:r>
              <a:rPr lang="ru-RU" sz="2400" dirty="0">
                <a:latin typeface="+mn-lt"/>
              </a:rPr>
              <a:t>По каким торговым путям в Междуречье поступали медь, олово, строительный лес, драгоценные металлы, благовония, пурпурная краска, стеклянные сосуды, вино?</a:t>
            </a:r>
          </a:p>
        </p:txBody>
      </p:sp>
      <p:grpSp>
        <p:nvGrpSpPr>
          <p:cNvPr id="41989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1997" name="Рисунок 14" descr="_1_~1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990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1993" name="Рисунок 17" descr="Cartoon-Clipart-Free-18.gif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65225"/>
            <a:ext cx="9144000" cy="571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64669" y="936000"/>
            <a:ext cx="8627811" cy="91940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+mn-lt"/>
              </a:rPr>
              <a:t>Необходимый уровень. </a:t>
            </a:r>
            <a:r>
              <a:rPr lang="ru-RU" sz="2400" dirty="0">
                <a:latin typeface="+mn-lt"/>
              </a:rPr>
              <a:t>Что могли перевозить финикийцы по важнейшим морским торговым путям?</a:t>
            </a:r>
          </a:p>
        </p:txBody>
      </p:sp>
      <p:grpSp>
        <p:nvGrpSpPr>
          <p:cNvPr id="4403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4045" name="Рисунок 14" descr="_1_~1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403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4041" name="Рисунок 17" descr="Cartoon-Clipart-Free-18.gif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55650"/>
            <a:ext cx="9144000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64669" y="5607940"/>
            <a:ext cx="8627811" cy="120543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>
              <a:lnSpc>
                <a:spcPct val="90000"/>
              </a:lnSpc>
            </a:pPr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400">
                <a:latin typeface="Comic Sans MS" pitchFamily="66" charset="0"/>
              </a:rPr>
              <a:t>Какой путь нужно было проделать финикийским кораблям от города Тир до оловянных рудников?</a:t>
            </a:r>
          </a:p>
        </p:txBody>
      </p:sp>
      <p:grpSp>
        <p:nvGrpSpPr>
          <p:cNvPr id="46085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6093" name="Рисунок 14" descr="_1_~1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6086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6089" name="Рисунок 17" descr="Cartoon-Clipart-Free-18.gif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24" name="Group 40"/>
          <p:cNvGraphicFramePr>
            <a:graphicFrameLocks noGrp="1"/>
          </p:cNvGraphicFramePr>
          <p:nvPr/>
        </p:nvGraphicFramePr>
        <p:xfrm>
          <a:off x="250825" y="1196975"/>
          <a:ext cx="8642350" cy="3858896"/>
        </p:xfrm>
        <a:graphic>
          <a:graphicData uri="http://schemas.openxmlformats.org/drawingml/2006/table">
            <a:tbl>
              <a:tblPr/>
              <a:tblGrid>
                <a:gridCol w="2435225"/>
                <a:gridCol w="3168650"/>
                <a:gridCol w="3038475"/>
              </a:tblGrid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ПРЕДМЕТ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МЕЖДУРЕЧЬЕ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ЕГИПЕТ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Колесо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IV </a:t>
                      </a: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тыс. до н.э.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III</a:t>
                      </a: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тыс. до н.э.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Гончарный круг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Ок. 3500 г. до н.э.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Ок. 3000 г. до н.э.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Бронза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III</a:t>
                      </a: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тыс. до н.э.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тыс. до н.э.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Колесница 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Ок. 2000 г. до н.э.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Ок. 1700 г. до н.э.</a:t>
                      </a: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grpSp>
        <p:nvGrpSpPr>
          <p:cNvPr id="16412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8" name="Овал 7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421" name="Рисунок 10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413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3" name="Овал 12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417" name="Рисунок 13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41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5324475"/>
            <a:ext cx="2873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5" name="Прямоугольник 18"/>
          <p:cNvSpPr>
            <a:spLocks noChangeArrowheads="1"/>
          </p:cNvSpPr>
          <p:nvPr/>
        </p:nvSpPr>
        <p:spPr bwMode="auto">
          <a:xfrm>
            <a:off x="392113" y="5157788"/>
            <a:ext cx="86201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Внимательно рассмотри таблицу. Какие выводы можно сделать? </a:t>
            </a:r>
          </a:p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Какой возникает вопрос? Сравни его с авторским.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8455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3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8451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grpSp>
        <p:nvGrpSpPr>
          <p:cNvPr id="18436" name="Группа 5"/>
          <p:cNvGrpSpPr>
            <a:grpSpLocks/>
          </p:cNvGrpSpPr>
          <p:nvPr/>
        </p:nvGrpSpPr>
        <p:grpSpPr bwMode="auto">
          <a:xfrm>
            <a:off x="220663" y="1597025"/>
            <a:ext cx="8697912" cy="2339975"/>
            <a:chOff x="219456" y="1597152"/>
            <a:chExt cx="8698992" cy="2340864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52000" y="1628800"/>
              <a:ext cx="8640000" cy="2281476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r>
                <a:rPr lang="ru-RU" sz="3200">
                  <a:latin typeface="Comic Sans MS" pitchFamily="66" charset="0"/>
                </a:rPr>
                <a:t>	Объясни значения слов: цивилизация (два значения), государство, народ, закон, соседская община, граждане. (Словарь)</a:t>
              </a:r>
            </a:p>
          </p:txBody>
        </p:sp>
        <p:sp>
          <p:nvSpPr>
            <p:cNvPr id="20" name="Овал 19"/>
            <p:cNvSpPr>
              <a:spLocks noChangeAspect="1"/>
            </p:cNvSpPr>
            <p:nvPr/>
          </p:nvSpPr>
          <p:spPr>
            <a:xfrm>
              <a:off x="828000" y="1916832"/>
              <a:ext cx="252000" cy="252000"/>
            </a:xfrm>
            <a:prstGeom prst="ellipse">
              <a:avLst/>
            </a:prstGeom>
            <a:solidFill>
              <a:srgbClr val="969696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146" tIns="564384" rIns="17145" bIns="564382" spcCol="1270" anchor="ctr"/>
            <a:lstStyle/>
            <a:p>
              <a:pPr algn="ctr" defTabSz="1200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700" dirty="0"/>
            </a:p>
          </p:txBody>
        </p:sp>
      </p:grpSp>
      <p:grpSp>
        <p:nvGrpSpPr>
          <p:cNvPr id="18437" name="Группа 6"/>
          <p:cNvGrpSpPr>
            <a:grpSpLocks/>
          </p:cNvGrpSpPr>
          <p:nvPr/>
        </p:nvGrpSpPr>
        <p:grpSpPr bwMode="auto">
          <a:xfrm>
            <a:off x="252413" y="4437063"/>
            <a:ext cx="8639175" cy="1192212"/>
            <a:chOff x="252000" y="4437112"/>
            <a:chExt cx="8640000" cy="1191816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52000" y="4437112"/>
              <a:ext cx="8640000" cy="1191816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	Назови достижения жителей Древнего Междуречья. (§ 12)</a:t>
              </a:r>
            </a:p>
          </p:txBody>
        </p:sp>
        <p:sp>
          <p:nvSpPr>
            <p:cNvPr id="22" name="Овал 21"/>
            <p:cNvSpPr>
              <a:spLocks noChangeAspect="1"/>
            </p:cNvSpPr>
            <p:nvPr/>
          </p:nvSpPr>
          <p:spPr>
            <a:xfrm>
              <a:off x="828000" y="4617160"/>
              <a:ext cx="252000" cy="252000"/>
            </a:xfrm>
            <a:prstGeom prst="ellipse">
              <a:avLst/>
            </a:prstGeom>
            <a:solidFill>
              <a:srgbClr val="969696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146" tIns="564384" rIns="17145" bIns="564382" spcCol="1270" anchor="ctr"/>
            <a:lstStyle/>
            <a:p>
              <a:pPr algn="ctr" defTabSz="1200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7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2413" y="1076325"/>
          <a:ext cx="8640480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160"/>
                <a:gridCol w="2880160"/>
                <a:gridCol w="28801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Возникновение городов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Особенности ведения хозяйства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spc="-150" dirty="0" smtClean="0"/>
                        <a:t>Разделение людей на общественные</a:t>
                      </a:r>
                    </a:p>
                    <a:p>
                      <a:r>
                        <a:rPr lang="ru-RU" sz="2400" spc="-150" dirty="0" smtClean="0"/>
                        <a:t>слои</a:t>
                      </a:r>
                      <a:endParaRPr lang="ru-RU" sz="2400" spc="-15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Общие представления о добре и зле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Государства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Несколько народов и государств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Особые правила отношения между</a:t>
                      </a:r>
                    </a:p>
                    <a:p>
                      <a:r>
                        <a:rPr lang="ru-RU" sz="2400" dirty="0" smtClean="0"/>
                        <a:t>людьми и управлением государства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9475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89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76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85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1600" y="1517645"/>
            <a:ext cx="8627811" cy="3371136"/>
          </a:xfrm>
          <a:prstGeom prst="roundRect">
            <a:avLst>
              <a:gd name="adj" fmla="val 11360"/>
            </a:avLst>
          </a:prstGeom>
          <a:blipFill>
            <a:blip r:embed="rId5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7188"/>
            <a:r>
              <a:rPr lang="ru-RU" sz="32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3200">
                <a:latin typeface="Comic Sans MS" pitchFamily="66" charset="0"/>
              </a:rPr>
              <a:t>С помощью цвета распредели перечисленные признаки по соответствующим группам.</a:t>
            </a:r>
          </a:p>
          <a:p>
            <a:pPr indent="357188"/>
            <a:r>
              <a:rPr lang="ru-RU" sz="32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32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3200">
                <a:latin typeface="Comic Sans MS" pitchFamily="66" charset="0"/>
              </a:rPr>
              <a:t>Впиши по одному недостающему признаку для данных понятий.</a:t>
            </a: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52413" y="5516563"/>
            <a:ext cx="8604250" cy="933450"/>
            <a:chOff x="252000" y="5517232"/>
            <a:chExt cx="8604000" cy="93214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52000" y="5517232"/>
              <a:ext cx="3779727" cy="91946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rgbClr val="FF0000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Цивилизация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n-lt"/>
                </a:rPr>
                <a:t>(как ступень развития)</a:t>
              </a: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5076272" y="5529914"/>
              <a:ext cx="3779728" cy="91946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rgbClr val="00B050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00B050"/>
                  </a:solidFill>
                  <a:latin typeface="+mn-lt"/>
                </a:rPr>
                <a:t>Цивилизация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00B050"/>
                  </a:solidFill>
                  <a:latin typeface="+mn-lt"/>
                </a:rPr>
                <a:t>(как общность людей)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15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06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11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5537" y="1772816"/>
            <a:ext cx="8375302" cy="1328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ПЕРЕКРЁСТОК ЗАПАДНОЙ АЗИИ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95535" y="3685153"/>
            <a:ext cx="8375303" cy="1328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-1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ЗАКОНЫ «СИЯЮЩЕЙ СПРАВЕДЛИВОСТИ»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Группа 3"/>
          <p:cNvGrpSpPr>
            <a:grpSpLocks/>
          </p:cNvGrpSpPr>
          <p:nvPr/>
        </p:nvGrpSpPr>
        <p:grpSpPr bwMode="auto">
          <a:xfrm>
            <a:off x="265113" y="1412875"/>
            <a:ext cx="8628062" cy="1736725"/>
            <a:chOff x="264669" y="2372276"/>
            <a:chExt cx="8627811" cy="173664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64669" y="2372276"/>
              <a:ext cx="8627811" cy="1736646"/>
            </a:xfrm>
            <a:prstGeom prst="roundRect">
              <a:avLst/>
            </a:prstGeom>
            <a:blipFill>
              <a:blip r:embed="rId2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	Чем можно объяснить быстрое развитие Междуречья и всей Западной Азии? </a:t>
              </a:r>
            </a:p>
          </p:txBody>
        </p:sp>
        <p:sp>
          <p:nvSpPr>
            <p:cNvPr id="25" name="Овал 24"/>
            <p:cNvSpPr>
              <a:spLocks noChangeAspect="1"/>
            </p:cNvSpPr>
            <p:nvPr/>
          </p:nvSpPr>
          <p:spPr>
            <a:xfrm>
              <a:off x="828000" y="2615380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  <p:grpSp>
        <p:nvGrpSpPr>
          <p:cNvPr id="2253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2538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3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2534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ПЕРЕКРЁСТОК ЗАПАДНОЙ </a:t>
            </a:r>
            <a:r>
              <a:rPr lang="ru-RU" sz="3600" spc="-150" dirty="0" smtClean="0"/>
              <a:t>АЗИИ</a:t>
            </a:r>
            <a:endParaRPr lang="ru-RU" sz="3600" spc="-1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755650"/>
            <a:ext cx="6724650" cy="611981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</p:pic>
      <p:grpSp>
        <p:nvGrpSpPr>
          <p:cNvPr id="2355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568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5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564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ПЕРЕКРЁСТОК ЗАПАДНОЙ </a:t>
            </a:r>
            <a:r>
              <a:rPr lang="ru-RU" sz="3600" spc="-150" dirty="0" smtClean="0"/>
              <a:t>АЗИИ</a:t>
            </a:r>
            <a:endParaRPr lang="ru-RU" sz="3600" spc="-15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2000" y="1789380"/>
            <a:ext cx="8640000" cy="3223796"/>
          </a:xfrm>
          <a:prstGeom prst="roundRect">
            <a:avLst>
              <a:gd name="adj" fmla="val 10068"/>
            </a:avLst>
          </a:prstGeom>
          <a:blipFill>
            <a:blip r:embed="rId6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/>
            <a:r>
              <a:rPr lang="ru-RU" sz="30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3000">
                <a:latin typeface="Comic Sans MS" pitchFamily="66" charset="0"/>
              </a:rPr>
              <a:t>С помощью карты на с. 79 ответь на вопросы:</a:t>
            </a:r>
          </a:p>
          <a:p>
            <a:pPr indent="357188"/>
            <a:r>
              <a:rPr lang="ru-RU" sz="3000">
                <a:latin typeface="Comic Sans MS" pitchFamily="66" charset="0"/>
              </a:rPr>
              <a:t>1. Что жители Междуречья должны были покупать у соседей по Западной Азии?</a:t>
            </a:r>
          </a:p>
          <a:p>
            <a:pPr indent="357188"/>
            <a:r>
              <a:rPr lang="ru-RU" sz="3000">
                <a:latin typeface="Comic Sans MS" pitchFamily="66" charset="0"/>
              </a:rPr>
              <a:t>2. Что жители Междуречья могли продавать соседям по Западной Азии?</a:t>
            </a:r>
          </a:p>
        </p:txBody>
      </p:sp>
      <p:sp>
        <p:nvSpPr>
          <p:cNvPr id="3" name="Управляющая кнопка: далее 2">
            <a:hlinkClick r:id="rId7" action="ppaction://hlinksldjump" highlightClick="1"/>
          </p:cNvPr>
          <p:cNvSpPr/>
          <p:nvPr/>
        </p:nvSpPr>
        <p:spPr>
          <a:xfrm>
            <a:off x="8712000" y="6444000"/>
            <a:ext cx="360000" cy="360000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755650"/>
            <a:ext cx="6724650" cy="611981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</p:pic>
      <p:grpSp>
        <p:nvGrpSpPr>
          <p:cNvPr id="25602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13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3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09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ПЕРЕКРЁСТОК ЗАПАДНОЙ </a:t>
            </a:r>
            <a:r>
              <a:rPr lang="ru-RU" sz="3600" spc="-150" dirty="0" smtClean="0"/>
              <a:t>АЗИИ</a:t>
            </a:r>
            <a:endParaRPr lang="ru-RU" sz="3600" spc="-15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4669" y="1412776"/>
            <a:ext cx="8627811" cy="4874359"/>
          </a:xfrm>
          <a:prstGeom prst="roundRect">
            <a:avLst>
              <a:gd name="adj" fmla="val 10782"/>
            </a:avLst>
          </a:prstGeom>
          <a:blipFill>
            <a:blip r:embed="rId6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7188"/>
            <a:r>
              <a:rPr lang="ru-RU" sz="32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3200">
                <a:latin typeface="Comic Sans MS" pitchFamily="66" charset="0"/>
              </a:rPr>
              <a:t>С помощью карты на с. 79 ответь на вопросы:</a:t>
            </a:r>
          </a:p>
          <a:p>
            <a:pPr indent="357188">
              <a:buFontTx/>
              <a:buAutoNum type="arabicPeriod"/>
            </a:pPr>
            <a:r>
              <a:rPr lang="ru-RU" sz="3200">
                <a:latin typeface="Comic Sans MS" pitchFamily="66" charset="0"/>
              </a:rPr>
              <a:t>Где находились центры расселения семитских племён, индоевропейских племён?</a:t>
            </a:r>
          </a:p>
          <a:p>
            <a:pPr indent="357188">
              <a:buFontTx/>
              <a:buAutoNum type="arabicPeriod"/>
            </a:pPr>
            <a:r>
              <a:rPr lang="ru-RU" sz="3200">
                <a:latin typeface="Comic Sans MS" pitchFamily="66" charset="0"/>
              </a:rPr>
              <a:t> Какие типы хозяйственной деятельности были освоены семитскими и индоевропейскими племенами?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55650"/>
            <a:ext cx="9144000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7659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65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7655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ОСОБЫЙ ПУТЬ ФИНИКИЙЦЕВ</a:t>
            </a:r>
          </a:p>
        </p:txBody>
      </p:sp>
      <p:sp>
        <p:nvSpPr>
          <p:cNvPr id="3" name="Управляющая кнопка: далее 2">
            <a:hlinkClick r:id="rId6" action="ppaction://hlinksldjump" highlightClick="1"/>
          </p:cNvPr>
          <p:cNvSpPr/>
          <p:nvPr/>
        </p:nvSpPr>
        <p:spPr>
          <a:xfrm>
            <a:off x="8770938" y="6477000"/>
            <a:ext cx="373062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3510</TotalTime>
  <Words>916</Words>
  <Application>Microsoft Office PowerPoint</Application>
  <PresentationFormat>Экран (4:3)</PresentationFormat>
  <Paragraphs>171</Paragraphs>
  <Slides>19</Slides>
  <Notes>13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Тема1</vt:lpstr>
      <vt:lpstr>ЗАКОНЫ ВАВИЛОНСКОГО ЦАРСТВА</vt:lpstr>
      <vt:lpstr>ОПРЕДЕЛЯЕМ ПРОБЛЕМУ</vt:lpstr>
      <vt:lpstr>ВСПОМИНАЕМ ТО, ЧТО ЗНАЕМ</vt:lpstr>
      <vt:lpstr>ВСПОМИНАЕМ ТО, ЧТО ЗНАЕМ</vt:lpstr>
      <vt:lpstr>ОТКРЫВАЕМ НОВЫЕ ЗНАНИЯ</vt:lpstr>
      <vt:lpstr>ПЕРЕКРЁСТОК ЗАПАДНОЙ АЗИИ</vt:lpstr>
      <vt:lpstr>ПЕРЕКРЁСТОК ЗАПАДНОЙ АЗИИ</vt:lpstr>
      <vt:lpstr>ПЕРЕКРЁСТОК ЗАПАДНОЙ АЗИИ</vt:lpstr>
      <vt:lpstr>ОСОБЫЙ ПУТЬ ФИНИКИЙЦЕВ</vt:lpstr>
      <vt:lpstr>ОСОБЫЙ ПУТЬ ФИНИКИЙЦЕВ</vt:lpstr>
      <vt:lpstr>ЗАКОНЫ «СИЯЮЩЕЙ СПРАВЕДЛИВОСТИ»</vt:lpstr>
      <vt:lpstr>ЗАКОНЫ «СИЯЮЩЕЙ СПРАВЕДЛИВОСТИ»</vt:lpstr>
      <vt:lpstr>ЗАКОНЫ «СИЯЮЩЕЙ СПРАВЕДЛИВОСТИ»</vt:lpstr>
      <vt:lpstr>ЗАКОНЫ «СИЯЮЩЕЙ СПРАВЕДЛИВОСТИ»</vt:lpstr>
      <vt:lpstr>ЗАКОНЫ «СИЯЮЩЕЙ СПРАВЕДЛИВОСТИ»</vt:lpstr>
      <vt:lpstr>ОТКРЫВАЕМ НОВЫЕ ЗНАНИЯ</vt:lpstr>
      <vt:lpstr>ПРИМЕНЯЕМ НОВЫЕ ЗНАНИЯ</vt:lpstr>
      <vt:lpstr>ПРИМЕНЯЕМ НОВЫЕ ЗНАНИЯ</vt:lpstr>
      <vt:lpstr>ПРИМЕНЯЕМ НОВЫЕ ЗНАНИЯ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ЗАКОНЫ ВАВИЛОНСКОГО ЦАРСТВА</dc:title>
  <dc:creator>Telli</dc:creator>
  <cp:lastModifiedBy>Родительский комп</cp:lastModifiedBy>
  <cp:revision>164</cp:revision>
  <dcterms:created xsi:type="dcterms:W3CDTF">2012-04-06T18:00:09Z</dcterms:created>
  <dcterms:modified xsi:type="dcterms:W3CDTF">2013-05-11T10:11:47Z</dcterms:modified>
</cp:coreProperties>
</file>